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Oswald Medium"/>
      <p:regular r:id="rId13"/>
      <p:bold r:id="rId14"/>
    </p:embeddedFont>
    <p:embeddedFont>
      <p:font typeface="Average"/>
      <p:regular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OswaldMedium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verage-regular.fntdata"/><Relationship Id="rId14" Type="http://schemas.openxmlformats.org/officeDocument/2006/relationships/font" Target="fonts/OswaldMedium-bold.fntdata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4feb319ee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4feb319ee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4feb319ee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4feb319ee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4feb319ee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4feb319ee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4feb319ee4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4feb319ee4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4feb319ee4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4feb319ee4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51252c271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51252c271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1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16.gif"/><Relationship Id="rId5" Type="http://schemas.openxmlformats.org/officeDocument/2006/relationships/image" Target="../media/image15.gif"/><Relationship Id="rId6" Type="http://schemas.openxmlformats.org/officeDocument/2006/relationships/image" Target="../media/image1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image" Target="../media/image1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8.png"/><Relationship Id="rId5" Type="http://schemas.openxmlformats.org/officeDocument/2006/relationships/image" Target="../media/image13.png"/><Relationship Id="rId6" Type="http://schemas.openxmlformats.org/officeDocument/2006/relationships/image" Target="../media/image12.png"/><Relationship Id="rId7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wmremove-transformed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0" y="0"/>
            <a:ext cx="9144000" cy="17301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47625">
              <a:srgbClr val="000000">
                <a:alpha val="75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The Physics of Platformer Game Mechanics with Sonic-style Springs and Variable Mass</a:t>
            </a:r>
            <a:endParaRPr b="1" sz="4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56" name="Google Shape;56;p13"/>
          <p:cNvCxnSpPr/>
          <p:nvPr/>
        </p:nvCxnSpPr>
        <p:spPr>
          <a:xfrm flipH="1" rot="10800000">
            <a:off x="1836600" y="1750475"/>
            <a:ext cx="5470800" cy="13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" name="Google Shape;57;p13"/>
          <p:cNvSpPr txBox="1"/>
          <p:nvPr/>
        </p:nvSpPr>
        <p:spPr>
          <a:xfrm>
            <a:off x="3453300" y="1784650"/>
            <a:ext cx="2237400" cy="4737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47625">
              <a:srgbClr val="000000">
                <a:alpha val="75000"/>
              </a:srgbClr>
            </a:outerShdw>
          </a:effectLst>
        </p:spPr>
        <p:txBody>
          <a:bodyPr anchorCtr="0" anchor="b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By Dylan P</a:t>
            </a:r>
            <a:endParaRPr b="1"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7873625" y="0"/>
            <a:ext cx="1270500" cy="4737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47625">
              <a:srgbClr val="000000">
                <a:alpha val="75000"/>
              </a:srgbClr>
            </a:outerShdw>
          </a:effectLst>
        </p:spPr>
        <p:txBody>
          <a:bodyPr anchorCtr="0" anchor="b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Phys 1512</a:t>
            </a:r>
            <a:endParaRPr b="1"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 title="pexels-iamcvsv-19729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-100" y="0"/>
            <a:ext cx="9144000" cy="1060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47625">
              <a:srgbClr val="000000">
                <a:alpha val="75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Purpose &amp; </a:t>
            </a:r>
            <a:br>
              <a:rPr b="1" lang="en-CA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b="1" lang="en-CA" sz="41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Overview</a:t>
            </a:r>
            <a:endParaRPr b="1" sz="5655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1323820" y="1399950"/>
            <a:ext cx="2699100" cy="3058500"/>
          </a:xfrm>
          <a:prstGeom prst="rect">
            <a:avLst/>
          </a:prstGeom>
          <a:solidFill>
            <a:srgbClr val="000000">
              <a:alpha val="80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323875" y="1399850"/>
            <a:ext cx="2699100" cy="30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Purpose</a:t>
            </a:r>
            <a:endParaRPr sz="24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9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To simulate and analyze how spring mechanics vary with character mass using physics laws in a game setting.</a:t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4833801" y="1399925"/>
            <a:ext cx="2699100" cy="3058500"/>
          </a:xfrm>
          <a:prstGeom prst="rect">
            <a:avLst/>
          </a:prstGeom>
          <a:solidFill>
            <a:srgbClr val="000000">
              <a:alpha val="80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4833975" y="1399950"/>
            <a:ext cx="2699100" cy="30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Why This Topic:</a:t>
            </a:r>
            <a:endParaRPr sz="21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19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Combines Hooke’s Law and Newton’s Second Law into a practical application; inspired by Sonic mechanics.</a:t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69" name="Google Shape;69;p14"/>
          <p:cNvCxnSpPr/>
          <p:nvPr/>
        </p:nvCxnSpPr>
        <p:spPr>
          <a:xfrm flipH="1" rot="10800000">
            <a:off x="1554675" y="1905675"/>
            <a:ext cx="2237400" cy="9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14"/>
          <p:cNvCxnSpPr/>
          <p:nvPr/>
        </p:nvCxnSpPr>
        <p:spPr>
          <a:xfrm flipH="1" rot="10800000">
            <a:off x="5064825" y="1905675"/>
            <a:ext cx="2237400" cy="9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1" name="Google Shape;71;p14" title="physic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3438" y="3678700"/>
            <a:ext cx="779725" cy="77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 title="scienc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3663" y="3678713"/>
            <a:ext cx="779725" cy="77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ssac Newton and Robert Hooke | Fact | FactRepublic.com"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506900" y="0"/>
            <a:ext cx="7801500" cy="1060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47625">
              <a:srgbClr val="000000">
                <a:alpha val="75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Key </a:t>
            </a:r>
            <a:endParaRPr b="1"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5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Physics Concepts</a:t>
            </a:r>
            <a:endParaRPr b="1" sz="5055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5315050" y="1092475"/>
            <a:ext cx="2511600" cy="2623500"/>
          </a:xfrm>
          <a:prstGeom prst="rect">
            <a:avLst/>
          </a:prstGeom>
          <a:solidFill>
            <a:srgbClr val="000000">
              <a:alpha val="481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5315050" y="1092475"/>
            <a:ext cx="2511600" cy="25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Hooke’s Law</a:t>
            </a:r>
            <a:endParaRPr sz="24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81" name="Google Shape;81;p15"/>
          <p:cNvCxnSpPr/>
          <p:nvPr/>
        </p:nvCxnSpPr>
        <p:spPr>
          <a:xfrm flipH="1" rot="10800000">
            <a:off x="5452150" y="1640500"/>
            <a:ext cx="2237400" cy="9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5"/>
          <p:cNvSpPr/>
          <p:nvPr/>
        </p:nvSpPr>
        <p:spPr>
          <a:xfrm>
            <a:off x="1114725" y="1092475"/>
            <a:ext cx="2511600" cy="2623500"/>
          </a:xfrm>
          <a:prstGeom prst="rect">
            <a:avLst/>
          </a:prstGeom>
          <a:solidFill>
            <a:srgbClr val="000000">
              <a:alpha val="481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1114725" y="1092725"/>
            <a:ext cx="2511600" cy="25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Newton’s Second Law</a:t>
            </a:r>
            <a:endParaRPr sz="24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84" name="Google Shape;84;p15"/>
          <p:cNvCxnSpPr/>
          <p:nvPr/>
        </p:nvCxnSpPr>
        <p:spPr>
          <a:xfrm flipH="1" rot="10800000">
            <a:off x="1251825" y="1649800"/>
            <a:ext cx="2237400" cy="9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5" name="Google Shape;85;p15" title="newtons_second_la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4725" y="2219396"/>
            <a:ext cx="2511600" cy="480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 title="hooke_s_law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15050" y="2324654"/>
            <a:ext cx="2511600" cy="558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 title="pexels-cottonbro-6804581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/>
        </p:nvSpPr>
        <p:spPr>
          <a:xfrm>
            <a:off x="-100" y="-35650"/>
            <a:ext cx="9144000" cy="10962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47625">
              <a:srgbClr val="000000">
                <a:alpha val="75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Game Structure</a:t>
            </a:r>
            <a:endParaRPr b="1"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&amp;</a:t>
            </a:r>
            <a:endParaRPr b="1"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958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Physics Implementation</a:t>
            </a:r>
            <a:endParaRPr b="1" sz="6814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3" name="Google Shape;93;p16"/>
          <p:cNvSpPr/>
          <p:nvPr/>
        </p:nvSpPr>
        <p:spPr>
          <a:xfrm>
            <a:off x="76313" y="1370700"/>
            <a:ext cx="2060700" cy="2402100"/>
          </a:xfrm>
          <a:prstGeom prst="rect">
            <a:avLst/>
          </a:prstGeom>
          <a:solidFill>
            <a:srgbClr val="000000">
              <a:alpha val="80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2386538" y="1370700"/>
            <a:ext cx="2060700" cy="2402100"/>
          </a:xfrm>
          <a:prstGeom prst="rect">
            <a:avLst/>
          </a:prstGeom>
          <a:solidFill>
            <a:srgbClr val="000000">
              <a:alpha val="80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4696763" y="1370700"/>
            <a:ext cx="2060700" cy="2402100"/>
          </a:xfrm>
          <a:prstGeom prst="rect">
            <a:avLst/>
          </a:prstGeom>
          <a:solidFill>
            <a:srgbClr val="000000">
              <a:alpha val="80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7006988" y="1370700"/>
            <a:ext cx="2060700" cy="2402100"/>
          </a:xfrm>
          <a:prstGeom prst="rect">
            <a:avLst/>
          </a:prstGeom>
          <a:solidFill>
            <a:srgbClr val="000000">
              <a:alpha val="80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-117550" y="1370725"/>
            <a:ext cx="2504100" cy="5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  MonoGame Framework</a:t>
            </a:r>
            <a:endParaRPr sz="21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98" name="Google Shape;98;p16"/>
          <p:cNvCxnSpPr/>
          <p:nvPr/>
        </p:nvCxnSpPr>
        <p:spPr>
          <a:xfrm flipH="1" rot="10800000">
            <a:off x="188798" y="1833737"/>
            <a:ext cx="1835700" cy="8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6"/>
          <p:cNvSpPr txBox="1"/>
          <p:nvPr/>
        </p:nvSpPr>
        <p:spPr>
          <a:xfrm>
            <a:off x="2386550" y="1370725"/>
            <a:ext cx="2060700" cy="24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Characters</a:t>
            </a:r>
            <a:endParaRPr sz="21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1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Choose between Sonic, Tails, and Knuckles</a:t>
            </a:r>
            <a:endParaRPr sz="11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1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Each has a unique mass affecting motion</a:t>
            </a:r>
            <a:endParaRPr sz="11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1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Character properties displayed via the HUD</a:t>
            </a:r>
            <a:endParaRPr sz="11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100" name="Google Shape;100;p16"/>
          <p:cNvCxnSpPr/>
          <p:nvPr/>
        </p:nvCxnSpPr>
        <p:spPr>
          <a:xfrm flipH="1" rot="10800000">
            <a:off x="2499023" y="1833737"/>
            <a:ext cx="1835700" cy="8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16"/>
          <p:cNvSpPr txBox="1"/>
          <p:nvPr/>
        </p:nvSpPr>
        <p:spPr>
          <a:xfrm>
            <a:off x="4696775" y="1370625"/>
            <a:ext cx="2060700" cy="24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Spring Mechanics</a:t>
            </a:r>
            <a:endParaRPr sz="24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2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Uses Hooke’s Law: F = –kx to calculate spring force</a:t>
            </a:r>
            <a:endParaRPr sz="12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Applies Newton’s Second Law: </a:t>
            </a:r>
            <a:endParaRPr sz="12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2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F = ma to calculate acceleration</a:t>
            </a:r>
            <a:endParaRPr sz="12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Characters bounce differently based on their mass</a:t>
            </a:r>
            <a:endParaRPr sz="12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102" name="Google Shape;102;p16"/>
          <p:cNvCxnSpPr/>
          <p:nvPr/>
        </p:nvCxnSpPr>
        <p:spPr>
          <a:xfrm flipH="1" rot="10800000">
            <a:off x="4809248" y="1833737"/>
            <a:ext cx="1835700" cy="8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" name="Google Shape;103;p16"/>
          <p:cNvSpPr txBox="1"/>
          <p:nvPr/>
        </p:nvSpPr>
        <p:spPr>
          <a:xfrm>
            <a:off x="7007000" y="1370600"/>
            <a:ext cx="2060700" cy="24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HUD Display</a:t>
            </a:r>
            <a:endParaRPr sz="24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Real-time mass, velocity, acceleration</a:t>
            </a:r>
            <a:endParaRPr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Helps visualize the physical forces during gameplay</a:t>
            </a:r>
            <a:endParaRPr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104" name="Google Shape;104;p16"/>
          <p:cNvCxnSpPr/>
          <p:nvPr/>
        </p:nvCxnSpPr>
        <p:spPr>
          <a:xfrm flipH="1" rot="10800000">
            <a:off x="7119473" y="1833737"/>
            <a:ext cx="1835700" cy="8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" name="Google Shape;105;p16"/>
          <p:cNvSpPr txBox="1"/>
          <p:nvPr/>
        </p:nvSpPr>
        <p:spPr>
          <a:xfrm>
            <a:off x="76325" y="1889825"/>
            <a:ext cx="2060700" cy="18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Custom animation and movement systems</a:t>
            </a:r>
            <a:endParaRPr sz="1600"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6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Designed to visualize physics interactions</a:t>
            </a:r>
            <a:endParaRPr sz="1600"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06" name="Google Shape;106;p16" title="coil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9962" y="3378475"/>
            <a:ext cx="394324" cy="394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 title="decentralized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4553" y="3255225"/>
            <a:ext cx="489294" cy="48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 title="person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91751" y="3283473"/>
            <a:ext cx="489300" cy="489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 title="display-fram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92697" y="3307019"/>
            <a:ext cx="489300" cy="489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5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/>
        </p:nvSpPr>
        <p:spPr>
          <a:xfrm>
            <a:off x="27125" y="0"/>
            <a:ext cx="9144000" cy="1060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47625">
              <a:srgbClr val="000000">
                <a:alpha val="75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Scenario </a:t>
            </a:r>
            <a:endParaRPr b="1"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9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Comparisons</a:t>
            </a:r>
            <a:endParaRPr b="1" sz="5955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620688" y="1060500"/>
            <a:ext cx="2511600" cy="2623500"/>
          </a:xfrm>
          <a:prstGeom prst="rect">
            <a:avLst/>
          </a:prstGeom>
          <a:solidFill>
            <a:srgbClr val="000000">
              <a:alpha val="481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 txBox="1"/>
          <p:nvPr/>
        </p:nvSpPr>
        <p:spPr>
          <a:xfrm>
            <a:off x="620700" y="1130050"/>
            <a:ext cx="2511600" cy="25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Scenario 1: Tails</a:t>
            </a:r>
            <a:endParaRPr sz="24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9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Light - 30kg</a:t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9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High acceleration → higher bounce</a:t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118" name="Google Shape;118;p17"/>
          <p:cNvCxnSpPr/>
          <p:nvPr/>
        </p:nvCxnSpPr>
        <p:spPr>
          <a:xfrm flipH="1" rot="10800000">
            <a:off x="757788" y="1617825"/>
            <a:ext cx="2237400" cy="9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9" name="Google Shape;119;p17" title="Tails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1507" y="1060498"/>
            <a:ext cx="5081806" cy="26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620700" y="1060500"/>
            <a:ext cx="2511600" cy="26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Scenario 2: Sonic</a:t>
            </a:r>
            <a:endParaRPr sz="24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9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Medium - 50kg</a:t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9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Balanced bounce and control</a:t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21" name="Google Shape;121;p17" title="Sonic.gif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1500" y="1060500"/>
            <a:ext cx="5081826" cy="26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7"/>
          <p:cNvSpPr txBox="1"/>
          <p:nvPr/>
        </p:nvSpPr>
        <p:spPr>
          <a:xfrm>
            <a:off x="620700" y="1060500"/>
            <a:ext cx="2511600" cy="26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Scenario 3: Knuckles</a:t>
            </a:r>
            <a:endParaRPr sz="24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9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Heavy- 80kg</a:t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9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Shorter bounce</a:t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23" name="Google Shape;123;p17" title="Knuckles.gif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41500" y="1064375"/>
            <a:ext cx="5081826" cy="262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8" title="pexels-divinetechygirl-1181271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 txBox="1"/>
          <p:nvPr/>
        </p:nvSpPr>
        <p:spPr>
          <a:xfrm>
            <a:off x="125" y="0"/>
            <a:ext cx="9144000" cy="10605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47625">
              <a:srgbClr val="000000">
                <a:alpha val="75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Spring Physics: Hooke’s Law </a:t>
            </a:r>
            <a:endParaRPr b="1"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&amp; </a:t>
            </a:r>
            <a:endParaRPr b="1"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815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Newton’s Second Law</a:t>
            </a:r>
            <a:endParaRPr b="1" sz="707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0" name="Google Shape;130;p18"/>
          <p:cNvSpPr/>
          <p:nvPr/>
        </p:nvSpPr>
        <p:spPr>
          <a:xfrm>
            <a:off x="156875" y="1060500"/>
            <a:ext cx="3974400" cy="3456000"/>
          </a:xfrm>
          <a:prstGeom prst="rect">
            <a:avLst/>
          </a:prstGeom>
          <a:solidFill>
            <a:srgbClr val="000000">
              <a:alpha val="80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156900" y="1060175"/>
            <a:ext cx="39744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Code Snippet</a:t>
            </a:r>
            <a:endParaRPr sz="24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//Hooke’s Law: F = -k * x</a:t>
            </a:r>
            <a:endParaRPr sz="12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1F5079"/>
                </a:solidFill>
                <a:latin typeface="Consolas"/>
                <a:ea typeface="Consolas"/>
                <a:cs typeface="Consolas"/>
                <a:sym typeface="Consolas"/>
              </a:rPr>
              <a:t>float </a:t>
            </a:r>
            <a:r>
              <a:rPr lang="en-CA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springForce = stiffness * compression;</a:t>
            </a:r>
            <a:endParaRPr sz="12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//Newton’s Law: a = F / m</a:t>
            </a:r>
            <a:endParaRPr sz="12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1F5079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-CA" sz="1200">
                <a:solidFill>
                  <a:srgbClr val="1F5079"/>
                </a:solidFill>
                <a:latin typeface="Consolas"/>
                <a:ea typeface="Consolas"/>
                <a:cs typeface="Consolas"/>
                <a:sym typeface="Consolas"/>
              </a:rPr>
              <a:t>loat </a:t>
            </a:r>
            <a:r>
              <a:rPr lang="en-CA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acceleration = springForce / character.Mass;</a:t>
            </a:r>
            <a:endParaRPr sz="12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6A9955"/>
                </a:solidFill>
                <a:latin typeface="Consolas"/>
                <a:ea typeface="Consolas"/>
                <a:cs typeface="Consolas"/>
                <a:sym typeface="Consolas"/>
              </a:rPr>
              <a:t>//Apply upward velocity</a:t>
            </a:r>
            <a:endParaRPr sz="12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CA" sz="1200">
                <a:solidFill>
                  <a:srgbClr val="9CDCFE"/>
                </a:solidFill>
                <a:latin typeface="Consolas"/>
                <a:ea typeface="Consolas"/>
                <a:cs typeface="Consolas"/>
                <a:sym typeface="Consolas"/>
              </a:rPr>
              <a:t>velocity.Y = -acceleration * scalingFactor;</a:t>
            </a:r>
            <a:endParaRPr sz="1200">
              <a:solidFill>
                <a:srgbClr val="9CDC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A99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132" name="Google Shape;132;p18"/>
          <p:cNvCxnSpPr/>
          <p:nvPr/>
        </p:nvCxnSpPr>
        <p:spPr>
          <a:xfrm>
            <a:off x="373973" y="1553826"/>
            <a:ext cx="3551700" cy="20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3" name="Google Shape;133;p18" title="Sonic_Horizonal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5100" y="1491145"/>
            <a:ext cx="4643724" cy="259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9" title="pexels-pixabay-206862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/>
        </p:nvSpPr>
        <p:spPr>
          <a:xfrm>
            <a:off x="-100" y="-35650"/>
            <a:ext cx="9144000" cy="109620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47625">
              <a:srgbClr val="000000">
                <a:alpha val="75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Conclusion &amp; </a:t>
            </a:r>
            <a:endParaRPr b="1"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CA" sz="3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Reflection</a:t>
            </a:r>
            <a:endParaRPr b="1" sz="7614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76313" y="1370700"/>
            <a:ext cx="2060700" cy="2402100"/>
          </a:xfrm>
          <a:prstGeom prst="rect">
            <a:avLst/>
          </a:prstGeom>
          <a:solidFill>
            <a:srgbClr val="000000">
              <a:alpha val="80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2386538" y="1370700"/>
            <a:ext cx="2060700" cy="2402100"/>
          </a:xfrm>
          <a:prstGeom prst="rect">
            <a:avLst/>
          </a:prstGeom>
          <a:solidFill>
            <a:srgbClr val="000000">
              <a:alpha val="80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2" name="Google Shape;142;p19"/>
          <p:cNvSpPr/>
          <p:nvPr/>
        </p:nvSpPr>
        <p:spPr>
          <a:xfrm>
            <a:off x="4696763" y="1370700"/>
            <a:ext cx="2060700" cy="2402100"/>
          </a:xfrm>
          <a:prstGeom prst="rect">
            <a:avLst/>
          </a:prstGeom>
          <a:solidFill>
            <a:srgbClr val="000000">
              <a:alpha val="80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3" name="Google Shape;143;p19"/>
          <p:cNvSpPr/>
          <p:nvPr/>
        </p:nvSpPr>
        <p:spPr>
          <a:xfrm>
            <a:off x="7006988" y="1370700"/>
            <a:ext cx="2060700" cy="2402100"/>
          </a:xfrm>
          <a:prstGeom prst="rect">
            <a:avLst/>
          </a:prstGeom>
          <a:solidFill>
            <a:srgbClr val="000000">
              <a:alpha val="803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76325" y="1370725"/>
            <a:ext cx="2060700" cy="5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Learning Outcomes</a:t>
            </a:r>
            <a:endParaRPr sz="21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145" name="Google Shape;145;p19"/>
          <p:cNvCxnSpPr/>
          <p:nvPr/>
        </p:nvCxnSpPr>
        <p:spPr>
          <a:xfrm flipH="1" rot="10800000">
            <a:off x="188798" y="1833737"/>
            <a:ext cx="1835700" cy="8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19"/>
          <p:cNvSpPr txBox="1"/>
          <p:nvPr/>
        </p:nvSpPr>
        <p:spPr>
          <a:xfrm>
            <a:off x="2386550" y="1370725"/>
            <a:ext cx="2060700" cy="24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Prototype Results</a:t>
            </a:r>
            <a:endParaRPr sz="21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1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Characters with lower mass experienced higher jumps</a:t>
            </a:r>
            <a:endParaRPr sz="11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1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Visual simulation matched predicted motion equations</a:t>
            </a:r>
            <a:endParaRPr sz="11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1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Spring behavior responded dynamically to character input</a:t>
            </a:r>
            <a:endParaRPr sz="11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147" name="Google Shape;147;p19"/>
          <p:cNvCxnSpPr/>
          <p:nvPr/>
        </p:nvCxnSpPr>
        <p:spPr>
          <a:xfrm flipH="1" rot="10800000">
            <a:off x="2499023" y="1833737"/>
            <a:ext cx="1835700" cy="8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19"/>
          <p:cNvSpPr txBox="1"/>
          <p:nvPr/>
        </p:nvSpPr>
        <p:spPr>
          <a:xfrm>
            <a:off x="4696775" y="1370625"/>
            <a:ext cx="2060700" cy="24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Tools&amp;Techniques</a:t>
            </a:r>
            <a:endParaRPr sz="24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2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Built in MonoGame using C#</a:t>
            </a:r>
            <a:endParaRPr sz="12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2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Created custom physics engine and HUD display</a:t>
            </a:r>
            <a:endParaRPr sz="12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2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Designed reusable systems for movement and spring logic</a:t>
            </a:r>
            <a:endParaRPr sz="12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149" name="Google Shape;149;p19"/>
          <p:cNvCxnSpPr/>
          <p:nvPr/>
        </p:nvCxnSpPr>
        <p:spPr>
          <a:xfrm flipH="1" rot="10800000">
            <a:off x="4809248" y="1833737"/>
            <a:ext cx="1835700" cy="8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19"/>
          <p:cNvSpPr txBox="1"/>
          <p:nvPr/>
        </p:nvSpPr>
        <p:spPr>
          <a:xfrm>
            <a:off x="7007000" y="1370600"/>
            <a:ext cx="2060700" cy="24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1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Final Thoughts</a:t>
            </a:r>
            <a:endParaRPr sz="24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Real-time simulation helped bridge physics theory and gameplay</a:t>
            </a:r>
            <a:endParaRPr sz="10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Interactive design made physics concepts easier to understand</a:t>
            </a:r>
            <a:endParaRPr sz="10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000">
                <a:solidFill>
                  <a:srgbClr val="FFFFFF"/>
                </a:solidFill>
                <a:latin typeface="Oswald Medium"/>
                <a:ea typeface="Oswald Medium"/>
                <a:cs typeface="Oswald Medium"/>
                <a:sym typeface="Oswald Medium"/>
              </a:rPr>
              <a:t>Inspired by Sonic, but driven by real-world science</a:t>
            </a:r>
            <a:endParaRPr sz="10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cxnSp>
        <p:nvCxnSpPr>
          <p:cNvPr id="151" name="Google Shape;151;p19"/>
          <p:cNvCxnSpPr/>
          <p:nvPr/>
        </p:nvCxnSpPr>
        <p:spPr>
          <a:xfrm flipH="1" rot="10800000">
            <a:off x="7119473" y="1833737"/>
            <a:ext cx="1835700" cy="8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2" name="Google Shape;152;p19"/>
          <p:cNvSpPr txBox="1"/>
          <p:nvPr/>
        </p:nvSpPr>
        <p:spPr>
          <a:xfrm>
            <a:off x="76325" y="1889825"/>
            <a:ext cx="2060700" cy="18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9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Applied Hooke’s Law and Newton’s Second Law to real-time motion</a:t>
            </a:r>
            <a:endParaRPr sz="900"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9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Observed how mass changes a character’s acceleration and bounce</a:t>
            </a:r>
            <a:endParaRPr sz="900"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900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rPr>
              <a:t>Deepened understanding of how physics principles drive movement</a:t>
            </a:r>
            <a:endParaRPr sz="900"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153" name="Google Shape;153;p19" title="soluti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650" y="3202925"/>
            <a:ext cx="570001" cy="56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 title="gam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1900" y="3202924"/>
            <a:ext cx="570001" cy="57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9" title="wrench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42125" y="3202925"/>
            <a:ext cx="569999" cy="570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9" title="checked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724750" y="3175326"/>
            <a:ext cx="597600" cy="59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